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4" r:id="rId5"/>
    <p:sldId id="269" r:id="rId6"/>
    <p:sldId id="271" r:id="rId7"/>
    <p:sldId id="272" r:id="rId8"/>
    <p:sldId id="260" r:id="rId9"/>
    <p:sldId id="259" r:id="rId10"/>
    <p:sldId id="273" r:id="rId11"/>
    <p:sldId id="262" r:id="rId12"/>
    <p:sldId id="263" r:id="rId13"/>
    <p:sldId id="261" r:id="rId14"/>
    <p:sldId id="266" r:id="rId15"/>
    <p:sldId id="274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58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004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7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438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793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863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65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432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05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47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90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397B8-DD80-459D-83A4-FD7CF828017E}" type="datetimeFigureOut">
              <a:rPr lang="nl-NL" smtClean="0"/>
              <a:t>15-1-2025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D4C9C-53B6-426A-A836-D8C1A8B4886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3217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390F736-6A36-C525-3A13-3F86460B1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Jaarplan</a:t>
            </a:r>
            <a:r>
              <a:rPr lang="en-US" dirty="0"/>
              <a:t> </a:t>
            </a:r>
            <a:r>
              <a:rPr lang="en-US" dirty="0" err="1"/>
              <a:t>Trainingen</a:t>
            </a:r>
            <a:r>
              <a:rPr lang="en-US" dirty="0"/>
              <a:t> 2025</a:t>
            </a:r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816" y="1825625"/>
            <a:ext cx="6694367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092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F9C94F-083D-0C8A-E470-C2A13F927A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86008-FFE6-85CA-D9FC-35331A2A1E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/>
          </a:bodyPr>
          <a:lstStyle/>
          <a:p>
            <a:r>
              <a:rPr lang="nl-NL" sz="4800" dirty="0"/>
              <a:t>Belangrijkste voordelen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33E6B4-BAFB-31CC-BA38-96F755E22F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Liberation Serif"/>
                <a:ea typeface="Noto Serif CJK SC"/>
                <a:cs typeface="Lohit Devanagari"/>
              </a:rPr>
              <a:t>Flexibel: Houdt rekening met omgevingsfactoren zoals weer of ondergrond en gesteldheid lopers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Liberation Serif"/>
                <a:ea typeface="Noto Serif CJK SC"/>
                <a:cs typeface="Lohit Devanagari"/>
              </a:rPr>
              <a:t>Preventie van overbelasting: Je leert je eigen grenzen beter inschatten en voorkomt oververmoeidheid.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Liberation Serif"/>
                <a:ea typeface="Noto Serif CJK SC"/>
                <a:cs typeface="Lohit Devanagari"/>
              </a:rPr>
              <a:t>Toegankelijk: Geen technologie nodig, alleen focus op je eigen gevoel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sz="2800" dirty="0">
                <a:latin typeface="Liberation Serif"/>
                <a:ea typeface="Noto Serif CJK SC"/>
                <a:cs typeface="Lohit Devanagari"/>
              </a:rPr>
              <a:t>Thuis je gevoel checken aan de hand van je data</a:t>
            </a:r>
            <a:endParaRPr lang="nl-NL" sz="2800" dirty="0">
              <a:effectLst/>
              <a:latin typeface="Liberation Serif"/>
              <a:ea typeface="Noto Serif CJK SC"/>
              <a:cs typeface="Lohit Devanagari"/>
            </a:endParaRPr>
          </a:p>
          <a:p>
            <a:pPr algn="l"/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838A25ED-94EB-7A54-B2BB-C76156CDA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0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18569"/>
          </a:xfrm>
        </p:spPr>
        <p:txBody>
          <a:bodyPr>
            <a:normAutofit fontScale="90000"/>
          </a:bodyPr>
          <a:lstStyle/>
          <a:p>
            <a:r>
              <a:rPr lang="nl-NL" dirty="0"/>
              <a:t>Beter worden door (super)compensatie!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grpSp>
        <p:nvGrpSpPr>
          <p:cNvPr id="8" name="Groep 7">
            <a:extLst>
              <a:ext uri="{FF2B5EF4-FFF2-40B4-BE49-F238E27FC236}">
                <a16:creationId xmlns:a16="http://schemas.microsoft.com/office/drawing/2014/main" id="{592A4359-B719-9B63-16FC-6D4F24373958}"/>
              </a:ext>
            </a:extLst>
          </p:cNvPr>
          <p:cNvGrpSpPr/>
          <p:nvPr/>
        </p:nvGrpSpPr>
        <p:grpSpPr>
          <a:xfrm>
            <a:off x="3080083" y="2791326"/>
            <a:ext cx="6334627" cy="3753853"/>
            <a:chOff x="3164304" y="2887579"/>
            <a:chExt cx="6334627" cy="3753853"/>
          </a:xfrm>
        </p:grpSpPr>
        <p:sp>
          <p:nvSpPr>
            <p:cNvPr id="6" name="Rechthoek 5">
              <a:extLst>
                <a:ext uri="{FF2B5EF4-FFF2-40B4-BE49-F238E27FC236}">
                  <a16:creationId xmlns:a16="http://schemas.microsoft.com/office/drawing/2014/main" id="{CFAB95AC-99FC-DB00-7FC1-12E775EA2267}"/>
                </a:ext>
              </a:extLst>
            </p:cNvPr>
            <p:cNvSpPr/>
            <p:nvPr/>
          </p:nvSpPr>
          <p:spPr>
            <a:xfrm>
              <a:off x="3164304" y="2887579"/>
              <a:ext cx="6334627" cy="3753853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" name="Tijdelijke aanduiding voor inhoud 8">
              <a:extLst>
                <a:ext uri="{FF2B5EF4-FFF2-40B4-BE49-F238E27FC236}">
                  <a16:creationId xmlns:a16="http://schemas.microsoft.com/office/drawing/2014/main" id="{E73C7F60-B541-7C54-26E0-2F7DA2AE31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2804" y="3025942"/>
              <a:ext cx="5707133" cy="34350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6406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08705"/>
          </a:xfrm>
        </p:spPr>
        <p:txBody>
          <a:bodyPr>
            <a:normAutofit fontScale="90000"/>
          </a:bodyPr>
          <a:lstStyle/>
          <a:p>
            <a:r>
              <a:rPr lang="nl-NL" dirty="0"/>
              <a:t>Pas op overtraining!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pic>
        <p:nvPicPr>
          <p:cNvPr id="1026" name="Picture 2" descr="supercompensatie Archieven - Activations">
            <a:extLst>
              <a:ext uri="{FF2B5EF4-FFF2-40B4-BE49-F238E27FC236}">
                <a16:creationId xmlns:a16="http://schemas.microsoft.com/office/drawing/2014/main" id="{D11D72D7-5DC8-33F1-5582-1D3A7383A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1931069"/>
            <a:ext cx="5474620" cy="366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ndertitel 2">
            <a:extLst>
              <a:ext uri="{FF2B5EF4-FFF2-40B4-BE49-F238E27FC236}">
                <a16:creationId xmlns:a16="http://schemas.microsoft.com/office/drawing/2014/main" id="{0F5120F3-0C59-E046-DB2A-00093EAF4AB1}"/>
              </a:ext>
            </a:extLst>
          </p:cNvPr>
          <p:cNvSpPr txBox="1">
            <a:spLocks/>
          </p:cNvSpPr>
          <p:nvPr/>
        </p:nvSpPr>
        <p:spPr>
          <a:xfrm>
            <a:off x="2177716" y="5810630"/>
            <a:ext cx="8490284" cy="8368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/>
              <a:t>Voor eigen opbouw: streven naar supercompensatie </a:t>
            </a:r>
            <a:r>
              <a:rPr lang="nl-NL" dirty="0" err="1"/>
              <a:t>ipv</a:t>
            </a:r>
            <a:r>
              <a:rPr lang="nl-NL" dirty="0"/>
              <a:t> overtraining: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/>
              <a:t>3 à 4 weken opbouwen en dan relatieve rustweek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/>
              <a:t>Richtlijn is mooi maar ten allen tijde zelf voelen en eventueel extra rust nemen!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707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Allround en voor iedereen!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84587"/>
            <a:ext cx="9605212" cy="4386134"/>
          </a:xfrm>
        </p:spPr>
        <p:txBody>
          <a:bodyPr>
            <a:normAutofit/>
          </a:bodyPr>
          <a:lstStyle/>
          <a:p>
            <a:pPr algn="l"/>
            <a:endParaRPr lang="nl-NL" dirty="0"/>
          </a:p>
          <a:p>
            <a:pPr algn="l"/>
            <a:r>
              <a:rPr lang="nl-NL" dirty="0"/>
              <a:t>Het Jaarplan kan worden aangevuld en aangepast naar eigen doelen, bijvoorbeeld: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Aanvullen met meer duurlopen </a:t>
            </a:r>
            <a:r>
              <a:rPr lang="nl-NL" dirty="0" err="1"/>
              <a:t>tbv</a:t>
            </a:r>
            <a:r>
              <a:rPr lang="nl-NL" dirty="0"/>
              <a:t> (halve) marathon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Aanvullen met meer kortere tempotrainingen voor meer snelheid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Aanpassen van tempo in de training: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/>
              <a:t>Pak bijvoorbeeld eens een RPE 8 </a:t>
            </a:r>
            <a:r>
              <a:rPr lang="nl-NL" dirty="0" err="1"/>
              <a:t>ipv</a:t>
            </a:r>
            <a:r>
              <a:rPr lang="nl-NL" dirty="0"/>
              <a:t> RPE 6-7(</a:t>
            </a:r>
            <a:r>
              <a:rPr lang="nl-NL" dirty="0" err="1"/>
              <a:t>tbv</a:t>
            </a:r>
            <a:r>
              <a:rPr lang="nl-NL" dirty="0"/>
              <a:t> kortere wedstrijd)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dirty="0"/>
              <a:t>Of juist RPE 3-4 of RPE 5-6 (als hersteltraining)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Plan zelf je evenementen en vul het schema aan tot een persoonlijk schema (vraag eventueel hulp van de trainers!)</a:t>
            </a:r>
          </a:p>
          <a:p>
            <a:pPr algn="l"/>
            <a:endParaRPr lang="nl-NL" dirty="0"/>
          </a:p>
          <a:p>
            <a:pPr algn="l"/>
            <a:endParaRPr lang="nl-NL" dirty="0"/>
          </a:p>
          <a:p>
            <a:pPr algn="l"/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631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B8F82C14-B08B-252A-361D-8092FBFBF41D}"/>
              </a:ext>
            </a:extLst>
          </p:cNvPr>
          <p:cNvSpPr/>
          <p:nvPr/>
        </p:nvSpPr>
        <p:spPr>
          <a:xfrm>
            <a:off x="1524000" y="812132"/>
            <a:ext cx="8871284" cy="5582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graphicFrame>
        <p:nvGraphicFramePr>
          <p:cNvPr id="9" name="Tabel 8">
            <a:extLst>
              <a:ext uri="{FF2B5EF4-FFF2-40B4-BE49-F238E27FC236}">
                <a16:creationId xmlns:a16="http://schemas.microsoft.com/office/drawing/2014/main" id="{1F75AE90-420F-2DD3-FB1C-2E47D5203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87618"/>
              </p:ext>
            </p:extLst>
          </p:nvPr>
        </p:nvGraphicFramePr>
        <p:xfrm>
          <a:off x="2530454" y="967647"/>
          <a:ext cx="6971532" cy="5271621"/>
        </p:xfrm>
        <a:graphic>
          <a:graphicData uri="http://schemas.openxmlformats.org/drawingml/2006/table">
            <a:tbl>
              <a:tblPr/>
              <a:tblGrid>
                <a:gridCol w="305101">
                  <a:extLst>
                    <a:ext uri="{9D8B030D-6E8A-4147-A177-3AD203B41FA5}">
                      <a16:colId xmlns:a16="http://schemas.microsoft.com/office/drawing/2014/main" val="2725308186"/>
                    </a:ext>
                  </a:extLst>
                </a:gridCol>
                <a:gridCol w="495787">
                  <a:extLst>
                    <a:ext uri="{9D8B030D-6E8A-4147-A177-3AD203B41FA5}">
                      <a16:colId xmlns:a16="http://schemas.microsoft.com/office/drawing/2014/main" val="1985149018"/>
                    </a:ext>
                  </a:extLst>
                </a:gridCol>
                <a:gridCol w="495787">
                  <a:extLst>
                    <a:ext uri="{9D8B030D-6E8A-4147-A177-3AD203B41FA5}">
                      <a16:colId xmlns:a16="http://schemas.microsoft.com/office/drawing/2014/main" val="176331355"/>
                    </a:ext>
                  </a:extLst>
                </a:gridCol>
                <a:gridCol w="1891619">
                  <a:extLst>
                    <a:ext uri="{9D8B030D-6E8A-4147-A177-3AD203B41FA5}">
                      <a16:colId xmlns:a16="http://schemas.microsoft.com/office/drawing/2014/main" val="428758943"/>
                    </a:ext>
                  </a:extLst>
                </a:gridCol>
                <a:gridCol w="1891619">
                  <a:extLst>
                    <a:ext uri="{9D8B030D-6E8A-4147-A177-3AD203B41FA5}">
                      <a16:colId xmlns:a16="http://schemas.microsoft.com/office/drawing/2014/main" val="325369471"/>
                    </a:ext>
                  </a:extLst>
                </a:gridCol>
                <a:gridCol w="1891619">
                  <a:extLst>
                    <a:ext uri="{9D8B030D-6E8A-4147-A177-3AD203B41FA5}">
                      <a16:colId xmlns:a16="http://schemas.microsoft.com/office/drawing/2014/main" val="3715383546"/>
                    </a:ext>
                  </a:extLst>
                </a:gridCol>
              </a:tblGrid>
              <a:tr h="198181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Astrea Jaarplan 2025 (deel 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417886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5851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Maandag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Woensdag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Vrijdag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867858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wisselduurloop (RPE 8-4)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1461544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7-8)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6-9)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1161811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Testloopje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2772522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62424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511576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7-8)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2273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60231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36924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8-9)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91795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727690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60252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98952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38839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600m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032367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03270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**Tweede Paasdag**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6-10)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9582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0278445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**Bevrijdingsdag**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94635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7-8)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6471785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900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1505516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wisselduurloop (RPE 7-5)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24964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497226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**Tweede Pinksterdag**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588174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891946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5-10)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318426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4-7)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wisselduurloop (RPE 7-5)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9778189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wisselduurloop (RPE 7-5)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52511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Verrassingstraining!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318623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955184"/>
                  </a:ext>
                </a:extLst>
              </a:tr>
              <a:tr h="158545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aug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929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295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88C7CC-69B8-9242-E33D-A6B674F1B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55621D06-26B3-1EE6-8B22-12FC44C5C935}"/>
              </a:ext>
            </a:extLst>
          </p:cNvPr>
          <p:cNvSpPr/>
          <p:nvPr/>
        </p:nvSpPr>
        <p:spPr>
          <a:xfrm>
            <a:off x="1468768" y="2151817"/>
            <a:ext cx="7918760" cy="32732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07BF016-2E6C-B796-4FB3-9D8C6EF059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05F1D7A4-3BFD-3338-BAE4-7C5F95F0F1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1D4463C-FA6A-345D-2AB6-9064F62DA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5060" y="2332050"/>
            <a:ext cx="7292378" cy="2925750"/>
          </a:xfrm>
          <a:prstGeom prst="rect">
            <a:avLst/>
          </a:prstGeo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556B66DB-8E76-5737-39B2-EE1CF8C5A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 fontScale="90000"/>
          </a:bodyPr>
          <a:lstStyle/>
          <a:p>
            <a:pPr algn="l"/>
            <a:r>
              <a:rPr lang="nl-NL" sz="5300" dirty="0"/>
              <a:t>Legenda:</a:t>
            </a:r>
            <a:r>
              <a:rPr lang="nl-NL" dirty="0"/>
              <a:t> </a:t>
            </a:r>
            <a:r>
              <a:rPr lang="nl-NL" sz="4000" dirty="0"/>
              <a:t>(hoe lang en hoe snel?)</a:t>
            </a:r>
          </a:p>
        </p:txBody>
      </p:sp>
    </p:spTree>
    <p:extLst>
      <p:ext uri="{BB962C8B-B14F-4D97-AF65-F5344CB8AC3E}">
        <p14:creationId xmlns:p14="http://schemas.microsoft.com/office/powerpoint/2010/main" val="3857267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Vragen en suggesties?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84587"/>
            <a:ext cx="9418721" cy="4386134"/>
          </a:xfrm>
        </p:spPr>
        <p:txBody>
          <a:bodyPr>
            <a:normAutofit/>
          </a:bodyPr>
          <a:lstStyle/>
          <a:p>
            <a:pPr algn="l"/>
            <a:endParaRPr lang="nl-NL" dirty="0"/>
          </a:p>
          <a:p>
            <a:pPr algn="l"/>
            <a:r>
              <a:rPr lang="nl-NL" dirty="0"/>
              <a:t>Heb je vragen: schroom niet, het mag nu maar kan bij elke training!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Heb je suggesties of opmerkingen: ook die horen we graag</a:t>
            </a:r>
          </a:p>
          <a:p>
            <a:pPr algn="l"/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4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BFF938B4-718D-5993-EC00-420FD1E31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758" y="1309352"/>
            <a:ext cx="10515600" cy="1325563"/>
          </a:xfrm>
        </p:spPr>
        <p:txBody>
          <a:bodyPr/>
          <a:lstStyle/>
          <a:p>
            <a:r>
              <a:rPr lang="nl-NL" dirty="0"/>
              <a:t>Uitgangspunten: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1CCE9AAB-E77D-11AF-567C-98ED3CA793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34915"/>
            <a:ext cx="10515600" cy="3542047"/>
          </a:xfrm>
        </p:spPr>
        <p:txBody>
          <a:bodyPr/>
          <a:lstStyle/>
          <a:p>
            <a:r>
              <a:rPr lang="nl-NL" b="1" dirty="0"/>
              <a:t>Allround en voor iedereen!</a:t>
            </a:r>
          </a:p>
          <a:p>
            <a:r>
              <a:rPr lang="nl-NL" b="1" dirty="0"/>
              <a:t>Focus op ‘interval’, duurwerk is gemakkelijker zelf te doen</a:t>
            </a:r>
          </a:p>
          <a:p>
            <a:r>
              <a:rPr lang="nl-NL" b="1" dirty="0"/>
              <a:t>Rekening houden met periodisering: gericht op evenementen</a:t>
            </a:r>
          </a:p>
          <a:p>
            <a:r>
              <a:rPr lang="nl-NL" b="1" dirty="0"/>
              <a:t>Techniek en krachttraining is belangrijk onderdeel van de opzet:</a:t>
            </a:r>
            <a:br>
              <a:rPr lang="nl-NL" b="1" dirty="0"/>
            </a:br>
            <a:r>
              <a:rPr lang="nl-NL" b="1" dirty="0"/>
              <a:t>(kom eens op vrijdag meetrainen!)</a:t>
            </a:r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21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Allround en voor iedereen!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Alle energiesystemen zijn nodig voor een complete loper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BUCKS: </a:t>
            </a:r>
            <a:r>
              <a:rPr lang="nl-NL" u="sng" dirty="0"/>
              <a:t>B</a:t>
            </a:r>
            <a:r>
              <a:rPr lang="nl-NL" dirty="0"/>
              <a:t>eweeglijkheid, </a:t>
            </a:r>
            <a:r>
              <a:rPr lang="nl-NL" u="sng" dirty="0"/>
              <a:t>U</a:t>
            </a:r>
            <a:r>
              <a:rPr lang="nl-NL" dirty="0"/>
              <a:t>ithouding, </a:t>
            </a:r>
            <a:r>
              <a:rPr lang="nl-NL" u="sng" dirty="0"/>
              <a:t>C</a:t>
            </a:r>
            <a:r>
              <a:rPr lang="nl-NL" dirty="0"/>
              <a:t>oördinatie, </a:t>
            </a:r>
            <a:r>
              <a:rPr lang="nl-NL" u="sng" dirty="0"/>
              <a:t>K</a:t>
            </a:r>
            <a:r>
              <a:rPr lang="nl-NL" dirty="0"/>
              <a:t>racht én </a:t>
            </a:r>
            <a:r>
              <a:rPr lang="nl-NL" u="sng" dirty="0"/>
              <a:t>S</a:t>
            </a:r>
            <a:r>
              <a:rPr lang="nl-NL" dirty="0"/>
              <a:t>nelheid!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/>
              <a:t>En dat vertaald zich in verschillende trainingstempo’s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6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/>
              <a:t>Allround en voor iedereen!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4203" y="1984587"/>
            <a:ext cx="10371383" cy="3339387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algn="l"/>
            <a:r>
              <a:rPr lang="nl-NL" sz="3200" dirty="0"/>
              <a:t>Periodisering:</a:t>
            </a:r>
            <a:endParaRPr lang="nl-NL" dirty="0"/>
          </a:p>
          <a:p>
            <a:pPr lvl="1" algn="l"/>
            <a:r>
              <a:rPr lang="nl-NL" dirty="0"/>
              <a:t>januari tot eind februari: Basis, focus op uithouding en algehele fitheid</a:t>
            </a:r>
          </a:p>
          <a:p>
            <a:pPr lvl="1" algn="l"/>
            <a:r>
              <a:rPr lang="nl-NL" dirty="0"/>
              <a:t>Maart: meer specifieke trainingen gericht op evenementen voorjaar</a:t>
            </a:r>
          </a:p>
          <a:p>
            <a:pPr lvl="1" algn="l"/>
            <a:r>
              <a:rPr lang="nl-NL" dirty="0"/>
              <a:t>April – mei: het wedstrijd en evenementenseizoen</a:t>
            </a:r>
          </a:p>
          <a:p>
            <a:pPr lvl="1" algn="l"/>
            <a:r>
              <a:rPr lang="nl-NL" dirty="0"/>
              <a:t>Juni	: verlengde evenementenseizoen voor liefhebber, anders herstel en basis</a:t>
            </a:r>
          </a:p>
          <a:p>
            <a:pPr lvl="1" algn="l"/>
            <a:r>
              <a:rPr lang="nl-NL" dirty="0"/>
              <a:t>juli – aug: basis, gericht op onderhoud uithouding en fitheid (zelf voorbereiden op najaar!)</a:t>
            </a:r>
          </a:p>
          <a:p>
            <a:pPr lvl="1" algn="l"/>
            <a:r>
              <a:rPr lang="nl-NL" dirty="0"/>
              <a:t>sept – okt: meer specifieke trainingen gericht op evenementen najaar</a:t>
            </a:r>
          </a:p>
          <a:p>
            <a:pPr lvl="1" algn="l"/>
            <a:r>
              <a:rPr lang="nl-NL" dirty="0"/>
              <a:t>Nov – dec: basis, focus op uithouding en algehele fitheid (klaar voor het nieuwe jaar?)</a:t>
            </a:r>
          </a:p>
          <a:p>
            <a:pPr algn="l"/>
            <a:endParaRPr lang="nl-NL" dirty="0"/>
          </a:p>
          <a:p>
            <a:pPr algn="l"/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90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B8F82C14-B08B-252A-361D-8092FBFBF41D}"/>
              </a:ext>
            </a:extLst>
          </p:cNvPr>
          <p:cNvSpPr/>
          <p:nvPr/>
        </p:nvSpPr>
        <p:spPr>
          <a:xfrm>
            <a:off x="1524000" y="812132"/>
            <a:ext cx="8871284" cy="5582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7A8B5DDA-0FFD-29FA-0772-BE153A3F6A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5450" y="1984587"/>
            <a:ext cx="6117523" cy="363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91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961D4E-2E05-8427-D1AB-67E7EED36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>
            <a:extLst>
              <a:ext uri="{FF2B5EF4-FFF2-40B4-BE49-F238E27FC236}">
                <a16:creationId xmlns:a16="http://schemas.microsoft.com/office/drawing/2014/main" id="{8A3C86E7-1183-BC88-7AC6-AA1CCD84677C}"/>
              </a:ext>
            </a:extLst>
          </p:cNvPr>
          <p:cNvSpPr/>
          <p:nvPr/>
        </p:nvSpPr>
        <p:spPr>
          <a:xfrm>
            <a:off x="1524000" y="812132"/>
            <a:ext cx="8871284" cy="55826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FFF8209-2356-BC85-F7F9-19FD2EF172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3F2F9A52-FE2F-693E-8AAB-227ED40636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21123475-87F1-FA97-79BE-2B64514EE665}"/>
              </a:ext>
            </a:extLst>
          </p:cNvPr>
          <p:cNvGraphicFramePr>
            <a:graphicFrameLocks noGrp="1"/>
          </p:cNvGraphicFramePr>
          <p:nvPr/>
        </p:nvGraphicFramePr>
        <p:xfrm>
          <a:off x="1758801" y="1340814"/>
          <a:ext cx="8401682" cy="4351328"/>
        </p:xfrm>
        <a:graphic>
          <a:graphicData uri="http://schemas.openxmlformats.org/drawingml/2006/table">
            <a:tbl>
              <a:tblPr/>
              <a:tblGrid>
                <a:gridCol w="261803">
                  <a:extLst>
                    <a:ext uri="{9D8B030D-6E8A-4147-A177-3AD203B41FA5}">
                      <a16:colId xmlns:a16="http://schemas.microsoft.com/office/drawing/2014/main" val="2556248423"/>
                    </a:ext>
                  </a:extLst>
                </a:gridCol>
                <a:gridCol w="425429">
                  <a:extLst>
                    <a:ext uri="{9D8B030D-6E8A-4147-A177-3AD203B41FA5}">
                      <a16:colId xmlns:a16="http://schemas.microsoft.com/office/drawing/2014/main" val="2592757897"/>
                    </a:ext>
                  </a:extLst>
                </a:gridCol>
                <a:gridCol w="425429">
                  <a:extLst>
                    <a:ext uri="{9D8B030D-6E8A-4147-A177-3AD203B41FA5}">
                      <a16:colId xmlns:a16="http://schemas.microsoft.com/office/drawing/2014/main" val="2293604104"/>
                    </a:ext>
                  </a:extLst>
                </a:gridCol>
                <a:gridCol w="1623176">
                  <a:extLst>
                    <a:ext uri="{9D8B030D-6E8A-4147-A177-3AD203B41FA5}">
                      <a16:colId xmlns:a16="http://schemas.microsoft.com/office/drawing/2014/main" val="1759628485"/>
                    </a:ext>
                  </a:extLst>
                </a:gridCol>
                <a:gridCol w="1590451">
                  <a:extLst>
                    <a:ext uri="{9D8B030D-6E8A-4147-A177-3AD203B41FA5}">
                      <a16:colId xmlns:a16="http://schemas.microsoft.com/office/drawing/2014/main" val="2070380407"/>
                    </a:ext>
                  </a:extLst>
                </a:gridCol>
                <a:gridCol w="1195565">
                  <a:extLst>
                    <a:ext uri="{9D8B030D-6E8A-4147-A177-3AD203B41FA5}">
                      <a16:colId xmlns:a16="http://schemas.microsoft.com/office/drawing/2014/main" val="2856399205"/>
                    </a:ext>
                  </a:extLst>
                </a:gridCol>
                <a:gridCol w="1396281">
                  <a:extLst>
                    <a:ext uri="{9D8B030D-6E8A-4147-A177-3AD203B41FA5}">
                      <a16:colId xmlns:a16="http://schemas.microsoft.com/office/drawing/2014/main" val="2052782525"/>
                    </a:ext>
                  </a:extLst>
                </a:gridCol>
                <a:gridCol w="1483548">
                  <a:extLst>
                    <a:ext uri="{9D8B030D-6E8A-4147-A177-3AD203B41FA5}">
                      <a16:colId xmlns:a16="http://schemas.microsoft.com/office/drawing/2014/main" val="3529714749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Astrea Jaarplan 2025 (deel 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2312967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16912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Maandag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Woensdag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Vrijdag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Periodisering</a:t>
                      </a:r>
                    </a:p>
                  </a:txBody>
                  <a:tcPr marL="6543" marR="6543" marT="65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94008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wisselduurloop (RPE 8-4)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624412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7-8)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6-9)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443501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Testloopje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822667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jan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Asselronde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48744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93021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7-8)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862992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527427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feb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Basisopbouw (VP1)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7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65741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8-9)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Halve Marathon van Haren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Specifieke opbouw (VP2 voorjaar)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861312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Specifieke opbouw (VP2 voorjaar)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53408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Leekster Lenteloop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Specifieke opbouw (VP2 voorjaar)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438595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Specifieke opbouw (VP2 voorjaar)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E9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433505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mrt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5639516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600m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Marathon Rotterdam/Enschede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65135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778825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**Tweede Paasdag**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6-10)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Klap tot Klaploop (maandag!)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98402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apr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7-9)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11660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**Bevrijdingsdag**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5508904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7-8)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033214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Halve Marathon van Groningen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Wedstrijden en evenementen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861686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mei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wisselduurloop (RPE 7-5)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Laatste evenementen of overgang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307500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(Extra) 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Laatste evenementen of overgang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3758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**Tweede Pinksterdag**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Heuveltraining  (RPE 5-8)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Laatste evenementen of overgang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024591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8-10)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Beweeglijkheid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Laatste evenementen of overgang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151540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Vaartspel  (RPE 5-10)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Stadsloop Appingedam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Laatste evenementen of overgang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690170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jun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korte interval (RPE 4-7)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wisselduurloop (RPE 7-5)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Kracht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Overgangsperiode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990050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wisselduurloop (RPE 7-5)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Lange interval (RPE 5-6)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Coördinatie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Overgangsperiode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267824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Middellange interval (RPE 6-8)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Verrassingstraining!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Stabiliteit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Overgangsperiode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498074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Overgangsperiode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1337491"/>
                  </a:ext>
                </a:extLst>
              </a:tr>
              <a:tr h="130867"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jul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aug 25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Vakantie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nl-N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Herstel en onderhoud (eigen VP 1)</a:t>
                      </a:r>
                    </a:p>
                  </a:txBody>
                  <a:tcPr marL="6543" marR="6543" marT="654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0729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29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61928-0686-4E81-A7C7-AEB577AF19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D9BC9F-47C2-C0B2-BC56-C53C159F2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/>
          </a:bodyPr>
          <a:lstStyle/>
          <a:p>
            <a:r>
              <a:rPr lang="nl-NL" sz="4800" dirty="0"/>
              <a:t>Nieuw RPE </a:t>
            </a:r>
            <a:r>
              <a:rPr lang="nl-NL" sz="4800" dirty="0" err="1"/>
              <a:t>ipv</a:t>
            </a:r>
            <a:r>
              <a:rPr lang="nl-NL" sz="4800" dirty="0"/>
              <a:t> D1, 2, 3 intervallen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D5BE0BD-CC0A-B583-7EE7-6E0A57BB7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algn="l"/>
            <a:r>
              <a:rPr lang="nl-NL" sz="2000" dirty="0">
                <a:effectLst/>
                <a:latin typeface="Liberation Serif"/>
                <a:ea typeface="Noto Serif CJK SC"/>
                <a:cs typeface="Lohit Devanagari"/>
              </a:rPr>
              <a:t>RPE staat voor </a:t>
            </a:r>
            <a:r>
              <a:rPr lang="nl-NL" sz="2000" b="1" dirty="0" err="1">
                <a:effectLst/>
                <a:latin typeface="Liberation Serif"/>
                <a:ea typeface="Noto Serif CJK SC"/>
                <a:cs typeface="Lohit Devanagari"/>
              </a:rPr>
              <a:t>Rate</a:t>
            </a:r>
            <a:r>
              <a:rPr lang="nl-NL" sz="2000" b="1" dirty="0">
                <a:effectLst/>
                <a:latin typeface="Liberation Serif"/>
                <a:ea typeface="Noto Serif CJK SC"/>
                <a:cs typeface="Lohit Devanagari"/>
              </a:rPr>
              <a:t> of </a:t>
            </a:r>
            <a:r>
              <a:rPr lang="nl-NL" sz="2000" b="1" dirty="0" err="1">
                <a:effectLst/>
                <a:latin typeface="Liberation Serif"/>
                <a:ea typeface="Noto Serif CJK SC"/>
                <a:cs typeface="Lohit Devanagari"/>
              </a:rPr>
              <a:t>Perceived</a:t>
            </a:r>
            <a:r>
              <a:rPr lang="nl-NL" sz="2000" b="1" dirty="0">
                <a:effectLst/>
                <a:latin typeface="Liberation Serif"/>
                <a:ea typeface="Noto Serif CJK SC"/>
                <a:cs typeface="Lohit Devanagari"/>
              </a:rPr>
              <a:t> </a:t>
            </a:r>
            <a:r>
              <a:rPr lang="nl-NL" sz="2000" b="1" dirty="0" err="1">
                <a:effectLst/>
                <a:latin typeface="Liberation Serif"/>
                <a:ea typeface="Noto Serif CJK SC"/>
                <a:cs typeface="Lohit Devanagari"/>
              </a:rPr>
              <a:t>Exertion</a:t>
            </a:r>
            <a:endParaRPr lang="nl-NL" sz="2000" b="1" dirty="0">
              <a:latin typeface="Liberation Serif"/>
              <a:ea typeface="Noto Serif CJK SC"/>
              <a:cs typeface="Lohit Devanagari"/>
            </a:endParaRPr>
          </a:p>
          <a:p>
            <a:pPr algn="l"/>
            <a:r>
              <a:rPr lang="nl-NL" sz="2000" dirty="0">
                <a:effectLst/>
                <a:latin typeface="Liberation Serif"/>
                <a:ea typeface="Noto Serif CJK SC"/>
                <a:cs typeface="Lohit Devanagari"/>
              </a:rPr>
              <a:t>of in het Nederlands: </a:t>
            </a:r>
            <a:r>
              <a:rPr lang="nl-NL" sz="2000" b="1" dirty="0">
                <a:effectLst/>
                <a:latin typeface="Liberation Serif"/>
                <a:ea typeface="Noto Serif CJK SC"/>
                <a:cs typeface="Lohit Devanagari"/>
              </a:rPr>
              <a:t>score van waargenomen inspanning</a:t>
            </a:r>
            <a:r>
              <a:rPr lang="nl-NL" sz="2000" dirty="0">
                <a:effectLst/>
                <a:latin typeface="Liberation Serif"/>
                <a:ea typeface="Noto Serif CJK SC"/>
                <a:cs typeface="Lohit Devanagari"/>
              </a:rPr>
              <a:t>.</a:t>
            </a:r>
          </a:p>
          <a:p>
            <a:pPr algn="l"/>
            <a:r>
              <a:rPr lang="nl-NL" sz="2000" dirty="0">
                <a:effectLst/>
                <a:latin typeface="Liberation Serif"/>
                <a:ea typeface="Noto Serif CJK SC"/>
                <a:cs typeface="Lohit Devanagari"/>
              </a:rPr>
              <a:t>Het is een schaal die de intensiteit van inspanning meet op basis van hoe zwaar de activiteit subjectief aanvoelt voor de sporter. Wij gebruiken de gemodificeerde Borg-</a:t>
            </a:r>
            <a:r>
              <a:rPr lang="nl-NL" sz="2000" dirty="0">
                <a:latin typeface="Liberation Serif"/>
                <a:ea typeface="Noto Serif CJK SC"/>
                <a:cs typeface="Lohit Devanagari"/>
              </a:rPr>
              <a:t>schaal (van 1-10) </a:t>
            </a:r>
            <a:r>
              <a:rPr lang="nl-NL" sz="2000" dirty="0">
                <a:effectLst/>
                <a:latin typeface="Liberation Serif"/>
                <a:ea typeface="Noto Serif CJK SC"/>
                <a:cs typeface="Lohit Devanagari"/>
              </a:rPr>
              <a:t>ontwikkeld door de Zweedse psycholoog Gunnar Borg. </a:t>
            </a:r>
            <a:endParaRPr lang="nl-NL" sz="2000" dirty="0"/>
          </a:p>
          <a:p>
            <a:pPr algn="l"/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5B25F705-8636-FD0C-4C24-515C6712E9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19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Autofit/>
          </a:bodyPr>
          <a:lstStyle/>
          <a:p>
            <a:r>
              <a:rPr lang="nl-NL" sz="4800" dirty="0"/>
              <a:t>Eigenlijk niet anders dan afgelopen jaar. Maar…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pic>
        <p:nvPicPr>
          <p:cNvPr id="7" name="image1.png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PicPr preferRelativeResize="0"/>
          <p:nvPr/>
        </p:nvPicPr>
        <p:blipFill>
          <a:blip r:embed="rId3" cstate="print"/>
          <a:stretch>
            <a:fillRect/>
          </a:stretch>
        </p:blipFill>
        <p:spPr>
          <a:xfrm>
            <a:off x="3591427" y="2104190"/>
            <a:ext cx="5408193" cy="44770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5974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41F428-F72F-C0F4-A618-2E08C4A3C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nl-NL" dirty="0"/>
              <a:t>Nieuw RPE </a:t>
            </a:r>
            <a:r>
              <a:rPr lang="nl-NL" dirty="0" err="1"/>
              <a:t>ipv</a:t>
            </a:r>
            <a:r>
              <a:rPr lang="nl-NL" dirty="0"/>
              <a:t> D1, 2, 3 intervallen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B8034C-CF0F-A167-E3A2-C5891A66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84587"/>
            <a:ext cx="9144000" cy="3273213"/>
          </a:xfrm>
        </p:spPr>
        <p:txBody>
          <a:bodyPr>
            <a:normAutofit/>
          </a:bodyPr>
          <a:lstStyle/>
          <a:p>
            <a:pPr lvl="0" algn="l">
              <a:lnSpc>
                <a:spcPct val="115000"/>
              </a:lnSpc>
              <a:spcAft>
                <a:spcPts val="700"/>
              </a:spcAft>
            </a:pPr>
            <a:r>
              <a:rPr lang="nl-NL" sz="2000" b="1" kern="150" dirty="0">
                <a:effectLst/>
                <a:latin typeface="Liberation Serif"/>
                <a:ea typeface="Noto Serif CJK SC"/>
                <a:cs typeface="Lohit Devanagari"/>
              </a:rPr>
              <a:t>Borg 1-10 schaal</a:t>
            </a:r>
            <a:r>
              <a:rPr lang="nl-NL" sz="2000" kern="150" dirty="0">
                <a:effectLst/>
                <a:latin typeface="Liberation Serif"/>
                <a:ea typeface="Noto Serif CJK SC"/>
                <a:cs typeface="Lohit Devanagari"/>
              </a:rPr>
              <a:t> (of gemodificeerde schaal):</a:t>
            </a:r>
          </a:p>
          <a:p>
            <a:pPr algn="l"/>
            <a:endParaRPr lang="nl-NL" sz="2000" dirty="0"/>
          </a:p>
          <a:p>
            <a:pPr algn="l"/>
            <a:endParaRPr lang="nl-NL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dirty="0"/>
          </a:p>
        </p:txBody>
      </p:sp>
      <p:pic>
        <p:nvPicPr>
          <p:cNvPr id="5" name="Afbeelding 4" descr="Afbeelding met clipart, Graphics, grafische vormgeving, logo&#10;&#10;Automatisch gegenereerde beschrijving">
            <a:extLst>
              <a:ext uri="{FF2B5EF4-FFF2-40B4-BE49-F238E27FC236}">
                <a16:creationId xmlns:a16="http://schemas.microsoft.com/office/drawing/2014/main" id="{DA9C312A-2B37-74D7-F47F-E65DBD8BA4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40" y="85349"/>
            <a:ext cx="1686560" cy="1096264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507C5313-A346-D7DD-A671-BD7B072BDC92}"/>
              </a:ext>
            </a:extLst>
          </p:cNvPr>
          <p:cNvSpPr/>
          <p:nvPr/>
        </p:nvSpPr>
        <p:spPr>
          <a:xfrm>
            <a:off x="681198" y="2559094"/>
            <a:ext cx="10856198" cy="3273212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9BD7C8E0-065B-0DE7-97F1-569BD9E4B8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612425"/>
              </p:ext>
            </p:extLst>
          </p:nvPr>
        </p:nvGraphicFramePr>
        <p:xfrm>
          <a:off x="1043274" y="2810706"/>
          <a:ext cx="10144317" cy="2455420"/>
        </p:xfrm>
        <a:graphic>
          <a:graphicData uri="http://schemas.openxmlformats.org/drawingml/2006/table">
            <a:tbl>
              <a:tblPr firstRow="1" firstCol="1" bandRow="1"/>
              <a:tblGrid>
                <a:gridCol w="1600543">
                  <a:extLst>
                    <a:ext uri="{9D8B030D-6E8A-4147-A177-3AD203B41FA5}">
                      <a16:colId xmlns:a16="http://schemas.microsoft.com/office/drawing/2014/main" val="3919531593"/>
                    </a:ext>
                  </a:extLst>
                </a:gridCol>
                <a:gridCol w="1931530">
                  <a:extLst>
                    <a:ext uri="{9D8B030D-6E8A-4147-A177-3AD203B41FA5}">
                      <a16:colId xmlns:a16="http://schemas.microsoft.com/office/drawing/2014/main" val="1175416539"/>
                    </a:ext>
                  </a:extLst>
                </a:gridCol>
                <a:gridCol w="1536110">
                  <a:extLst>
                    <a:ext uri="{9D8B030D-6E8A-4147-A177-3AD203B41FA5}">
                      <a16:colId xmlns:a16="http://schemas.microsoft.com/office/drawing/2014/main" val="20105745"/>
                    </a:ext>
                  </a:extLst>
                </a:gridCol>
                <a:gridCol w="5076134">
                  <a:extLst>
                    <a:ext uri="{9D8B030D-6E8A-4147-A177-3AD203B41FA5}">
                      <a16:colId xmlns:a16="http://schemas.microsoft.com/office/drawing/2014/main" val="2242274075"/>
                    </a:ext>
                  </a:extLst>
                </a:gridCol>
              </a:tblGrid>
              <a:tr h="484219">
                <a:tc>
                  <a:txBody>
                    <a:bodyPr/>
                    <a:lstStyle/>
                    <a:p>
                      <a:pPr marL="825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RPE (1-10)</a:t>
                      </a:r>
                      <a:endParaRPr lang="nl-N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" marR="73025" marT="3175" marB="825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‘Oude’ D-schaal</a:t>
                      </a:r>
                      <a:endParaRPr lang="nl-N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" marR="73025" marT="3175" marB="825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% van </a:t>
                      </a:r>
                      <a:r>
                        <a:rPr lang="nl-NL" sz="1600" b="1" kern="1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HFmax</a:t>
                      </a:r>
                      <a:endParaRPr lang="nl-N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" marR="73025" marT="3175" marB="825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b="1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Doel</a:t>
                      </a:r>
                      <a:endParaRPr lang="nl-NL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55" marR="73025" marT="3175" marB="8255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651180"/>
                  </a:ext>
                </a:extLst>
              </a:tr>
              <a:tr h="349984">
                <a:tc>
                  <a:txBody>
                    <a:bodyPr/>
                    <a:lstStyle/>
                    <a:p>
                      <a:pPr marL="825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1-2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Wandellen/Joggen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Herstel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22004"/>
                  </a:ext>
                </a:extLst>
              </a:tr>
              <a:tr h="349984">
                <a:tc>
                  <a:txBody>
                    <a:bodyPr/>
                    <a:lstStyle/>
                    <a:p>
                      <a:pPr marL="825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3-4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D1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50-70%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Herstel, vetverbranding, aerobe basis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6249751"/>
                  </a:ext>
                </a:extLst>
              </a:tr>
              <a:tr h="349984">
                <a:tc>
                  <a:txBody>
                    <a:bodyPr/>
                    <a:lstStyle/>
                    <a:p>
                      <a:pPr marL="825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5-6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D2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70-80%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Aerobe capaciteit, duurvermogen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634258"/>
                  </a:ext>
                </a:extLst>
              </a:tr>
              <a:tr h="331451">
                <a:tc>
                  <a:txBody>
                    <a:bodyPr/>
                    <a:lstStyle/>
                    <a:p>
                      <a:pPr marL="825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7-8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D3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80-90%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Verbetering lactaatverwerking, snelheid, VO2max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9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7879100"/>
                  </a:ext>
                </a:extLst>
              </a:tr>
              <a:tr h="294899">
                <a:tc>
                  <a:txBody>
                    <a:bodyPr/>
                    <a:lstStyle/>
                    <a:p>
                      <a:pPr marL="825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8-9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D3/EXT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90-95%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Anaerobe kracht, piekprestatie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736742"/>
                  </a:ext>
                </a:extLst>
              </a:tr>
              <a:tr h="294899">
                <a:tc>
                  <a:txBody>
                    <a:bodyPr/>
                    <a:lstStyle/>
                    <a:p>
                      <a:pPr marL="825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9-10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INT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95-100%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" indent="-6350">
                        <a:lnSpc>
                          <a:spcPct val="107000"/>
                        </a:lnSpc>
                        <a:spcAft>
                          <a:spcPts val="710"/>
                        </a:spcAft>
                      </a:pPr>
                      <a:r>
                        <a:rPr lang="nl-NL" sz="16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Maximale snelheid, sprintkracht</a:t>
                      </a:r>
                    </a:p>
                  </a:txBody>
                  <a:tcPr marL="8255" marR="73025" marT="3175" marB="825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394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3500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8E690D3-8074-4367-A285-BB6CBE4D5918}" vid="{2A5124E5-63EF-498F-A679-EB9F11547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1931</Words>
  <Application>Microsoft Office PowerPoint</Application>
  <PresentationFormat>Breedbeeld</PresentationFormat>
  <Paragraphs>538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Liberation Serif</vt:lpstr>
      <vt:lpstr>Kantoorthema</vt:lpstr>
      <vt:lpstr>Jaarplan Trainingen 2025</vt:lpstr>
      <vt:lpstr>Uitgangspunten:</vt:lpstr>
      <vt:lpstr>Allround en voor iedereen!</vt:lpstr>
      <vt:lpstr>Allround en voor iedereen!</vt:lpstr>
      <vt:lpstr>PowerPoint-presentatie</vt:lpstr>
      <vt:lpstr>PowerPoint-presentatie</vt:lpstr>
      <vt:lpstr>Nieuw RPE ipv D1, 2, 3 intervallen</vt:lpstr>
      <vt:lpstr>Eigenlijk niet anders dan afgelopen jaar. Maar…</vt:lpstr>
      <vt:lpstr>Nieuw RPE ipv D1, 2, 3 intervallen</vt:lpstr>
      <vt:lpstr>Belangrijkste voordelen</vt:lpstr>
      <vt:lpstr>Beter worden door (super)compensatie!</vt:lpstr>
      <vt:lpstr>Pas op overtraining!</vt:lpstr>
      <vt:lpstr>Allround en voor iedereen!</vt:lpstr>
      <vt:lpstr>PowerPoint-presentatie</vt:lpstr>
      <vt:lpstr>Legenda: (hoe lang en hoe snel?)</vt:lpstr>
      <vt:lpstr>Vragen en suggesties?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Peter van Dam</dc:creator>
  <cp:lastModifiedBy>remco oost</cp:lastModifiedBy>
  <cp:revision>14</cp:revision>
  <dcterms:created xsi:type="dcterms:W3CDTF">2024-01-30T21:14:55Z</dcterms:created>
  <dcterms:modified xsi:type="dcterms:W3CDTF">2025-01-15T11:06:08Z</dcterms:modified>
</cp:coreProperties>
</file>